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56" r:id="rId3"/>
    <p:sldId id="298" r:id="rId4"/>
    <p:sldId id="272" r:id="rId5"/>
    <p:sldId id="299" r:id="rId6"/>
    <p:sldId id="300" r:id="rId7"/>
    <p:sldId id="301" r:id="rId8"/>
    <p:sldId id="302" r:id="rId9"/>
    <p:sldId id="303" r:id="rId10"/>
    <p:sldId id="304" r:id="rId11"/>
    <p:sldId id="306" r:id="rId12"/>
    <p:sldId id="305" r:id="rId13"/>
    <p:sldId id="307" r:id="rId14"/>
    <p:sldId id="308" r:id="rId15"/>
    <p:sldId id="264" r:id="rId16"/>
    <p:sldId id="259" r:id="rId17"/>
    <p:sldId id="260" r:id="rId18"/>
    <p:sldId id="263" r:id="rId19"/>
    <p:sldId id="268" r:id="rId20"/>
    <p:sldId id="269" r:id="rId21"/>
    <p:sldId id="270" r:id="rId22"/>
    <p:sldId id="279" r:id="rId23"/>
    <p:sldId id="296" r:id="rId24"/>
    <p:sldId id="266" r:id="rId25"/>
    <p:sldId id="309" r:id="rId2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2EB4DE42-2F4B-43EE-A8E0-F1CF9F94D17A}">
          <p14:sldIdLst>
            <p14:sldId id="256"/>
            <p14:sldId id="298"/>
            <p14:sldId id="272"/>
            <p14:sldId id="299"/>
            <p14:sldId id="300"/>
            <p14:sldId id="301"/>
            <p14:sldId id="302"/>
          </p14:sldIdLst>
        </p14:section>
        <p14:section name="Abschnitt ohne Titel" id="{5D4111CF-2D24-433E-88D7-8D2CCE0F827F}">
          <p14:sldIdLst>
            <p14:sldId id="303"/>
            <p14:sldId id="304"/>
            <p14:sldId id="306"/>
            <p14:sldId id="305"/>
            <p14:sldId id="307"/>
            <p14:sldId id="308"/>
            <p14:sldId id="264"/>
            <p14:sldId id="259"/>
            <p14:sldId id="260"/>
            <p14:sldId id="263"/>
            <p14:sldId id="268"/>
            <p14:sldId id="269"/>
            <p14:sldId id="270"/>
            <p14:sldId id="279"/>
            <p14:sldId id="296"/>
            <p14:sldId id="266"/>
            <p14:sldId id="30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570" autoAdjust="0"/>
    <p:restoredTop sz="94660"/>
  </p:normalViewPr>
  <p:slideViewPr>
    <p:cSldViewPr snapToGrid="0">
      <p:cViewPr varScale="1">
        <p:scale>
          <a:sx n="32" d="100"/>
          <a:sy n="32" d="100"/>
        </p:scale>
        <p:origin x="16" y="5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6F3DB7-2299-8344-96A2-07B9CAE9C7F0}" type="datetimeFigureOut">
              <a:rPr lang="de-DE" smtClean="0"/>
              <a:t>22.03.2022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2E5186-AF50-1640-BD6D-D0CDAF07EB9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5813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E5186-AF50-1640-BD6D-D0CDAF07EB91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7738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So könnte es ausgesehen haben.</a:t>
            </a:r>
          </a:p>
          <a:p>
            <a:r>
              <a:rPr lang="de-DE" dirty="0"/>
              <a:t>Findest du Dinge, die es heute auch so gibt?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E5186-AF50-1640-BD6D-D0CDAF07EB91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9259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42553A-83F3-9E40-962C-B692E5E88A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6CA6B50-1862-A940-9036-19E8EB2F64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AE9A56-6D3E-E746-BD1A-AC68595CD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3C4B1-AEF3-A64B-91E6-AA0176DF7832}" type="datetimeFigureOut">
              <a:rPr lang="de-DE" smtClean="0"/>
              <a:t>22.03.2022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6A35882-67B5-BF40-B2A1-5CC344B99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B08B910-DA44-5447-8200-BF6B7ACD9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E6FCE-302E-A544-B3CE-718B6EB3BF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4460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BE1DFE-1A3F-7B4C-9EE3-4A5F24B13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CB7FC81-F25E-8C49-862D-B2324CEB36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9C90BD2-EE03-454E-9786-281792B47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3C4B1-AEF3-A64B-91E6-AA0176DF7832}" type="datetimeFigureOut">
              <a:rPr lang="de-DE" smtClean="0"/>
              <a:t>22.03.2022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8DC8E3-E097-CC4B-AE11-6C765DED7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E2483C-C1E5-8644-A6B2-765942FDE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E6FCE-302E-A544-B3CE-718B6EB3BF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7537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BC7B439-8A95-D54A-90C8-8C485B3C91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9116C7C-48BE-D047-AB67-26CC3F4ACE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DE19813-62CB-AE40-805D-90CDF402A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3C4B1-AEF3-A64B-91E6-AA0176DF7832}" type="datetimeFigureOut">
              <a:rPr lang="de-DE" smtClean="0"/>
              <a:t>22.03.2022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DC5A81-28E8-7842-9E87-7B4CF15E2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232F46C-A6DF-694E-AD33-16D9AEF67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E6FCE-302E-A544-B3CE-718B6EB3BF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8700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5234A75A-A119-4EDA-BCD9-8B9095D9593B}"/>
              </a:ext>
            </a:extLst>
          </p:cNvPr>
          <p:cNvGrpSpPr>
            <a:grpSpLocks/>
          </p:cNvGrpSpPr>
          <p:nvPr/>
        </p:nvGrpSpPr>
        <p:grpSpPr bwMode="auto">
          <a:xfrm>
            <a:off x="1" y="2438401"/>
            <a:ext cx="12012084" cy="1052513"/>
            <a:chOff x="0" y="1536"/>
            <a:chExt cx="5675" cy="663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595BC9A6-A45C-43EB-BF35-9199B90137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4">
                <a:extLst>
                  <a:ext uri="{FF2B5EF4-FFF2-40B4-BE49-F238E27FC236}">
                    <a16:creationId xmlns:a16="http://schemas.microsoft.com/office/drawing/2014/main" id="{6421A761-1B45-4AB4-A8D2-C7B6F16775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de-DE" altLang="de-DE" sz="2400"/>
              </a:p>
            </p:txBody>
          </p:sp>
          <p:sp>
            <p:nvSpPr>
              <p:cNvPr id="13" name="Rectangle 5">
                <a:extLst>
                  <a:ext uri="{FF2B5EF4-FFF2-40B4-BE49-F238E27FC236}">
                    <a16:creationId xmlns:a16="http://schemas.microsoft.com/office/drawing/2014/main" id="{51BEB735-604E-4826-87BD-DE709DF135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de-DE" altLang="de-DE" sz="2400"/>
              </a:p>
            </p:txBody>
          </p:sp>
        </p:grp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C5569D43-6A58-46E8-A7B1-3287412880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7">
                <a:extLst>
                  <a:ext uri="{FF2B5EF4-FFF2-40B4-BE49-F238E27FC236}">
                    <a16:creationId xmlns:a16="http://schemas.microsoft.com/office/drawing/2014/main" id="{0796242F-73F8-4A1A-B1AE-99E9AC5ECB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de-DE" altLang="de-DE" sz="2400"/>
              </a:p>
            </p:txBody>
          </p:sp>
          <p:sp>
            <p:nvSpPr>
              <p:cNvPr id="11" name="Rectangle 8">
                <a:extLst>
                  <a:ext uri="{FF2B5EF4-FFF2-40B4-BE49-F238E27FC236}">
                    <a16:creationId xmlns:a16="http://schemas.microsoft.com/office/drawing/2014/main" id="{0BE4BE58-3D9E-4A60-9374-55729AF8A5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9" y="2640"/>
                <a:ext cx="335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de-DE" altLang="de-DE" sz="2400"/>
              </a:p>
            </p:txBody>
          </p:sp>
        </p:grpSp>
        <p:sp>
          <p:nvSpPr>
            <p:cNvPr id="7" name="Rectangle 9">
              <a:extLst>
                <a:ext uri="{FF2B5EF4-FFF2-40B4-BE49-F238E27FC236}">
                  <a16:creationId xmlns:a16="http://schemas.microsoft.com/office/drawing/2014/main" id="{A80FEEFF-015E-4D13-A211-1CB0858A10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de-DE" altLang="de-DE" sz="2400"/>
            </a:p>
          </p:txBody>
        </p:sp>
        <p:sp>
          <p:nvSpPr>
            <p:cNvPr id="8" name="Rectangle 10">
              <a:extLst>
                <a:ext uri="{FF2B5EF4-FFF2-40B4-BE49-F238E27FC236}">
                  <a16:creationId xmlns:a16="http://schemas.microsoft.com/office/drawing/2014/main" id="{2F3233C3-2989-42DA-A6F6-F431599963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de-DE" altLang="de-DE" sz="2400"/>
            </a:p>
          </p:txBody>
        </p:sp>
        <p:sp>
          <p:nvSpPr>
            <p:cNvPr id="9" name="Rectangle 11">
              <a:extLst>
                <a:ext uri="{FF2B5EF4-FFF2-40B4-BE49-F238E27FC236}">
                  <a16:creationId xmlns:a16="http://schemas.microsoft.com/office/drawing/2014/main" id="{F9712DE2-91D4-4469-910A-2E1F9456509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de-DE" altLang="de-DE" sz="2400"/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320800" y="18288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altLang="de-DE" noProof="0"/>
              <a:t>Klicken Sie, um das Titelformat zu bearbeiten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de-DE" altLang="de-DE" noProof="0"/>
              <a:t>Klicken Sie, um das Format des Untertitelmasters zu bearbeiten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D81BDCE-9503-4AFC-BFEE-66328C6892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320800" y="6248400"/>
            <a:ext cx="2540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BF2B34C4-238F-44AC-A35C-4908EDAA91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D8E538BE-ACEA-4105-930F-6B65C09813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248400"/>
            <a:ext cx="2540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A29C23F-8642-433B-9730-D6B3CC46499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03750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331DF747-26A1-4591-B349-BBA945A321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8A14A727-292A-41D7-9A82-65B01389BD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7BFC904E-5CC2-43C4-AF3F-946E9EDE9A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EA0F66-DDB7-422C-9DC7-A5557B19878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1831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E7E0863D-07D4-4F23-ADBE-B9B2342023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77043FEE-141E-443F-B320-F8CEB32572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392143CC-0C1B-4C6E-9863-177301D0BB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29F954-F5CC-4CBA-9FD6-74EF0D94DD9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33047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860117" y="2017713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FD318E2F-920E-4B67-83A2-D4D4919657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10FC558E-9984-434F-A520-7FC7D1E2D2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F184FE22-BD50-4DC4-969F-18E618E549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91E0E-671E-4656-9F48-DF8AB240B6F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14633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FC78A1C9-ADE2-4BD4-B9D4-1E69AF76E2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153BDB78-4844-42DB-8503-229DD35A49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011F4DD5-03E0-4350-B11C-F5342EB125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50C5B7-5BEF-4148-B36E-37B7EEC172E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948961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D04FBAC5-723F-4C03-8260-E099BA6D9B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3B0A3C89-0B1F-4FC9-8D8C-D72123746A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789AED79-168F-49B9-93CB-73CAF89A83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005AB8-8884-4675-8DBA-AB4AAE524C0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693435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0EA8E641-9B1D-42F5-B169-217DEE88C5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71D0E0C7-7C91-42C7-AF74-DEFC2DD767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376BF684-C5D3-4B86-8B85-ED52D16AB9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5EC237-110C-4450-90A4-ECCF1332AFD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624447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6C2BD4D7-BFC8-4E27-BB30-AC629ADD3A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BC593FF1-6DDB-45BD-A927-9BA20E5DA3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291F0123-1137-4DE3-8C58-5A01021234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8E9AD9-C3A0-493F-96AE-03FCAE329C3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84028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EFA82B-AB25-4E4E-9469-4856DC67D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91618E4-76EC-4F45-BFD6-A76548204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1BFBEB6-F8CA-A84E-9F05-765D3C4A8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3C4B1-AEF3-A64B-91E6-AA0176DF7832}" type="datetimeFigureOut">
              <a:rPr lang="de-DE" smtClean="0"/>
              <a:t>22.03.2022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309F212-4B74-9345-8006-23EAB361F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C088195-388E-A049-A81F-4DC8836DC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E6FCE-302E-A544-B3CE-718B6EB3BF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69105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1A8ED094-FA73-4A92-85D0-A83D76D760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79D4AE14-0ECD-4D20-9904-2FCB88C13D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DEB13998-B282-45F3-B3F0-029FB147AD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27DA4F-BF1B-4AAE-A978-69E40DAB08B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042606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A02E2B9B-88D1-4A7A-AA2F-5819F2028F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C6F1309C-8B74-4A56-AA85-FD2826952D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2D4E561C-A383-4255-B62D-073E411B11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7C6270-2CD7-4547-81AC-D046008A82B1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52840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338733" y="617539"/>
            <a:ext cx="2601384" cy="551497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534584" y="617539"/>
            <a:ext cx="7600949" cy="551497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5A585425-3083-4DA1-9081-4439205D57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A0F4D463-D267-43DB-8AC3-0E995BD39F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D7CC6176-8016-4AA5-A215-39F1251811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8113A0-B929-4B07-A63D-9A480BE2154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408167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1576917" y="2017713"/>
            <a:ext cx="10363200" cy="4114800"/>
          </a:xfrm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2B13D11B-9142-4609-B6D9-C2A5A00ACD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50DC5C83-D919-40B7-BF6E-724DEF1ADB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E5D06B15-18DE-4894-9820-CF9F822F33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C9AAE-DFF9-4370-A7B5-3FAC948F26F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061154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ClipArt-Platzhalter 2"/>
          <p:cNvSpPr>
            <a:spLocks noGrp="1"/>
          </p:cNvSpPr>
          <p:nvPr>
            <p:ph type="clipArt"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860117" y="2017713"/>
            <a:ext cx="5080000" cy="41148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B8EEB2A1-3B64-47C1-9DBF-D7AEBCB782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D883B631-24A8-4D3F-8BDC-72BECE5806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DB5E8CAE-6A9D-4A86-8980-672501E397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8589ED-159A-489D-8507-519691BB8F0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34234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D6FC41-AFD7-4C47-A19B-F719ADC9E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D041C1-3D09-D143-B3CF-33E695A0B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1DFF4F9-3D0D-284F-AFC1-D7D920D86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3C4B1-AEF3-A64B-91E6-AA0176DF7832}" type="datetimeFigureOut">
              <a:rPr lang="de-DE" smtClean="0"/>
              <a:t>22.03.2022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2FABD21-4DFC-8948-A7AF-67B9F3866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DE5958-EDC0-A744-9C2C-1067603B8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E6FCE-302E-A544-B3CE-718B6EB3BF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3935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9A532-E691-164D-9905-94175F086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F357592-3F5C-6849-83AC-288F16BF06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927C7C4-EEA5-6E4C-97D8-24080BDA8C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EF317CF-28E8-B044-81C5-421552722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3C4B1-AEF3-A64B-91E6-AA0176DF7832}" type="datetimeFigureOut">
              <a:rPr lang="de-DE" smtClean="0"/>
              <a:t>22.03.2022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865B4BE-7EC9-0C4D-89C0-C46FA43D1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F624ED8-7DA1-3942-8E2A-DE1DD0790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E6FCE-302E-A544-B3CE-718B6EB3BF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2773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D64E8F-5736-9D46-A8E8-D816D5E9E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4700868-0BC2-8042-9773-37B646748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6BB9437-A260-4443-ACD3-E73238FDF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B5C7C3-6DB8-194E-B788-BEA2D855D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0657B21-765B-AC44-BC91-3DB975A012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E6ED631-901F-E94F-9B59-937D31ECF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3C4B1-AEF3-A64B-91E6-AA0176DF7832}" type="datetimeFigureOut">
              <a:rPr lang="de-DE" smtClean="0"/>
              <a:t>22.03.2022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E0F0363-728B-D646-A067-292EFE790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8286D98-C762-E442-935E-582D65396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E6FCE-302E-A544-B3CE-718B6EB3BF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5824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E6D6AA-2954-764D-A1B7-24DFD516E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8D93E15-BB4B-044E-80C7-2099F966A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3C4B1-AEF3-A64B-91E6-AA0176DF7832}" type="datetimeFigureOut">
              <a:rPr lang="de-DE" smtClean="0"/>
              <a:t>22.03.2022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99960EB-1518-BE47-904F-350F85755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D4A7C84-5778-4340-8FC8-A7F07E620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E6FCE-302E-A544-B3CE-718B6EB3BF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5390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DA97B78-B0FF-4448-8011-B63109120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3C4B1-AEF3-A64B-91E6-AA0176DF7832}" type="datetimeFigureOut">
              <a:rPr lang="de-DE" smtClean="0"/>
              <a:t>22.03.2022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B9DDEB6-62BC-2D4F-BA3E-045E67A85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5BC6CE0-BF0B-2F48-BA00-B039D5155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E6FCE-302E-A544-B3CE-718B6EB3BF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0086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CFFB94-533D-B143-985B-C5A54E3E5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017653A-4ED0-C84C-B2D7-D9F102BE5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6894569-C9F0-1E47-BE27-5277D071AE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5CD8D8D-CE3B-B741-94D7-424BFB367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3C4B1-AEF3-A64B-91E6-AA0176DF7832}" type="datetimeFigureOut">
              <a:rPr lang="de-DE" smtClean="0"/>
              <a:t>22.03.2022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260A1DC-6C34-FA4D-B9FD-A173B96C0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15F83E6-FF0E-7D49-A073-B81E1156B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E6FCE-302E-A544-B3CE-718B6EB3BF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8242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9A2616-6A24-9640-9B95-2599E163C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185AB6B-0CD3-7D43-804F-3477D19333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D68D263-7356-5D4A-BCDF-33CEB9208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2BD5869-D156-DE48-B0B5-E477DCE3E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3C4B1-AEF3-A64B-91E6-AA0176DF7832}" type="datetimeFigureOut">
              <a:rPr lang="de-DE" smtClean="0"/>
              <a:t>22.03.2022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4A29674-5B5F-3441-AE9B-57D368A38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58983ED-6B34-3749-B925-B9D8B8DDD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E6FCE-302E-A544-B3CE-718B6EB3BF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2286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BCA935A-D972-8449-B51B-12A2A239C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652F7AB-A225-0740-8890-054F86750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4B40DB2-504B-1F44-9134-991F53313A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3C4B1-AEF3-A64B-91E6-AA0176DF7832}" type="datetimeFigureOut">
              <a:rPr lang="de-DE" smtClean="0"/>
              <a:t>22.03.2022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D06408A-168C-7A46-94DC-27989E845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EB78274-C949-FE43-B9DD-6F7F0D593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E6FCE-302E-A544-B3CE-718B6EB3BF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7053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1AF474C-04A3-45AE-A68D-43C902127382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556684" y="1098551"/>
            <a:ext cx="58420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defRPr/>
            </a:pPr>
            <a:endParaRPr kumimoji="1" lang="de-DE" altLang="de-DE" sz="2400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40C278E-0AAE-41EE-898C-BE3C9D22F486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066801" y="1098551"/>
            <a:ext cx="438151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defRPr/>
            </a:pPr>
            <a:endParaRPr kumimoji="1" lang="de-DE" altLang="de-DE" sz="2400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D8F0C51-0EC8-4954-9DC7-B4A866297E88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721785" y="1520826"/>
            <a:ext cx="563033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defRPr/>
            </a:pPr>
            <a:endParaRPr kumimoji="1" lang="de-DE" altLang="de-DE" sz="240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F775B64-03A5-4E94-BDFC-5020DC5BC7A1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214967" y="1520826"/>
            <a:ext cx="491067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defRPr/>
            </a:pPr>
            <a:endParaRPr kumimoji="1" lang="de-DE" altLang="de-DE" sz="240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C689527-4EAC-482F-B989-EB7B95CA6507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69333" y="1447801"/>
            <a:ext cx="747184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defRPr/>
            </a:pPr>
            <a:endParaRPr kumimoji="1" lang="de-DE" altLang="de-DE" sz="2400"/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4FF6569C-AB1B-4E36-B5BC-E3F22B0A0123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16000" y="990601"/>
            <a:ext cx="42333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defRPr/>
            </a:pPr>
            <a:endParaRPr kumimoji="1" lang="de-DE" altLang="de-DE" sz="2400"/>
          </a:p>
        </p:txBody>
      </p:sp>
      <p:sp>
        <p:nvSpPr>
          <p:cNvPr id="1032" name="Rectangle 8">
            <a:extLst>
              <a:ext uri="{FF2B5EF4-FFF2-40B4-BE49-F238E27FC236}">
                <a16:creationId xmlns:a16="http://schemas.microsoft.com/office/drawing/2014/main" id="{F70BCCD2-69C7-4E35-93E5-E4B52FA20DC3}"/>
              </a:ext>
            </a:extLst>
          </p:cNvPr>
          <p:cNvSpPr>
            <a:spLocks noChangeArrowheads="1"/>
          </p:cNvSpPr>
          <p:nvPr/>
        </p:nvSpPr>
        <p:spPr bwMode="gray">
          <a:xfrm>
            <a:off x="590551" y="1781175"/>
            <a:ext cx="10968567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defRPr/>
            </a:pPr>
            <a:endParaRPr kumimoji="1" lang="de-DE" altLang="de-DE" sz="2400"/>
          </a:p>
        </p:txBody>
      </p:sp>
      <p:sp>
        <p:nvSpPr>
          <p:cNvPr id="1033" name="Rectangle 9">
            <a:extLst>
              <a:ext uri="{FF2B5EF4-FFF2-40B4-BE49-F238E27FC236}">
                <a16:creationId xmlns:a16="http://schemas.microsoft.com/office/drawing/2014/main" id="{87EA8B2D-3586-4401-9113-3804B8D50F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34585" y="617538"/>
            <a:ext cx="1039071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das Titelformat zu bearbeiten</a:t>
            </a:r>
          </a:p>
        </p:txBody>
      </p:sp>
      <p:sp>
        <p:nvSpPr>
          <p:cNvPr id="1034" name="Rectangle 10">
            <a:extLst>
              <a:ext uri="{FF2B5EF4-FFF2-40B4-BE49-F238E27FC236}">
                <a16:creationId xmlns:a16="http://schemas.microsoft.com/office/drawing/2014/main" id="{CDE4E9BA-7C3A-431A-8A68-29BF4E48A6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576917" y="2017713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die Formate des Vorlagentextes zu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3083" name="Rectangle 11">
            <a:extLst>
              <a:ext uri="{FF2B5EF4-FFF2-40B4-BE49-F238E27FC236}">
                <a16:creationId xmlns:a16="http://schemas.microsoft.com/office/drawing/2014/main" id="{A31B7DE1-EB62-4742-8B08-C74A9D01130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084" name="Rectangle 12">
            <a:extLst>
              <a:ext uri="{FF2B5EF4-FFF2-40B4-BE49-F238E27FC236}">
                <a16:creationId xmlns:a16="http://schemas.microsoft.com/office/drawing/2014/main" id="{D7CD07C0-084B-4080-958F-5E33928D2E7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085" name="Rectangle 13">
            <a:extLst>
              <a:ext uri="{FF2B5EF4-FFF2-40B4-BE49-F238E27FC236}">
                <a16:creationId xmlns:a16="http://schemas.microsoft.com/office/drawing/2014/main" id="{457ACBE0-35CE-48D7-86C4-9BAA376304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E8D83219-5BA4-42F7-8597-892855B8968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76142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ohannes-gymnasium.de/johannes_gymnasium/Unterricht%20und%20Erziehung/Fachbereiche/Sprachen/Latein/Jo_Gym_VivaVox2015.pdf" TargetMode="External"/><Relationship Id="rId2" Type="http://schemas.openxmlformats.org/officeDocument/2006/relationships/hyperlink" Target="https://www.johannes-gymnasium.de/johannes_gymnasium/Unterricht%20und%20Erziehung/Fachbereiche/Sprachen/Latein/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FA8AEF-FDDB-5C46-A62B-130C1A785F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Informationsabend zur Wahl der 2. Fremdsprache Latein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E8DFC40-62A8-7F4C-A9DF-8C39DF1F16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de-DE" sz="3600" dirty="0">
              <a:solidFill>
                <a:schemeClr val="accent2"/>
              </a:solidFill>
            </a:endParaRPr>
          </a:p>
          <a:p>
            <a:r>
              <a:rPr lang="de-DE" sz="3600" dirty="0">
                <a:solidFill>
                  <a:schemeClr val="accent2"/>
                </a:solidFill>
              </a:rPr>
              <a:t>Latein - eine total tote Sprache???</a:t>
            </a:r>
          </a:p>
        </p:txBody>
      </p:sp>
    </p:spTree>
    <p:extLst>
      <p:ext uri="{BB962C8B-B14F-4D97-AF65-F5344CB8AC3E}">
        <p14:creationId xmlns:p14="http://schemas.microsoft.com/office/powerpoint/2010/main" val="372018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10FE490A-ABB5-4E3D-A8A9-7384CFB9D8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z="3600"/>
              <a:t>Lateinunterricht im 21.Jahrhundert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4EF60AF2-A37E-4D16-BB2D-5022DFD085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sorgfältiges Abwägen von Lösungen</a:t>
            </a:r>
          </a:p>
          <a:p>
            <a:pPr eaLnBrk="1" hangingPunct="1">
              <a:buClr>
                <a:schemeClr val="accent2"/>
              </a:buClr>
            </a:pPr>
            <a:r>
              <a:rPr lang="de-DE" altLang="de-DE"/>
              <a:t>systematisches Erschließen von Informationen in Texten</a:t>
            </a:r>
          </a:p>
          <a:p>
            <a:pPr eaLnBrk="1" hangingPunct="1">
              <a:buClr>
                <a:srgbClr val="FF3300"/>
              </a:buClr>
            </a:pPr>
            <a:r>
              <a:rPr lang="de-DE" altLang="de-DE"/>
              <a:t>Erlernen von Arbeitstechniken</a:t>
            </a:r>
          </a:p>
          <a:p>
            <a:pPr eaLnBrk="1" hangingPunct="1"/>
            <a:r>
              <a:rPr lang="de-DE" altLang="de-DE"/>
              <a:t>Zugang zu den Wurzeln der europäischen Kultur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BF70C7-69E7-4EDD-8AE8-B112DCBD4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Perspektiven am Johnny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F7E4BA-360C-48B6-9B5E-F15569C0BA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Italienisch als Wahlpflichtfach in Stufe 9/10</a:t>
            </a:r>
          </a:p>
          <a:p>
            <a:r>
              <a:rPr lang="de-DE" dirty="0"/>
              <a:t>Austauschprogramm mit der Lahnsteiner Partnerstadt </a:t>
            </a:r>
            <a:r>
              <a:rPr lang="de-DE" dirty="0" err="1"/>
              <a:t>Montesilvano</a:t>
            </a:r>
            <a:r>
              <a:rPr lang="de-DE" dirty="0"/>
              <a:t> (s.u.)</a:t>
            </a:r>
          </a:p>
          <a:p>
            <a:r>
              <a:rPr lang="de-DE" dirty="0"/>
              <a:t>Spanisch in der Oberstufe </a:t>
            </a:r>
          </a:p>
          <a:p>
            <a:r>
              <a:rPr lang="de-DE" dirty="0"/>
              <a:t>Erwerb des </a:t>
            </a:r>
            <a:r>
              <a:rPr lang="de-DE" u="sng" dirty="0"/>
              <a:t>Latinums</a:t>
            </a:r>
            <a:r>
              <a:rPr lang="de-DE" dirty="0"/>
              <a:t> in Klasse 10 </a:t>
            </a:r>
            <a:r>
              <a:rPr lang="de-DE" sz="2800" dirty="0"/>
              <a:t>(bei Note ausreichend)</a:t>
            </a:r>
          </a:p>
          <a:p>
            <a:r>
              <a:rPr lang="de-DE" sz="2800" dirty="0">
                <a:sym typeface="Wingdings" panose="05000000000000000000" pitchFamily="2" charset="2"/>
              </a:rPr>
              <a:t> Latinum bzw. Lateinkenntnisse für viele Studiengänge Voraussetzung</a:t>
            </a:r>
            <a:endParaRPr lang="de-DE" sz="2800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3647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095A2620-B55C-4B0D-AD63-A34D871524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Abschlüsse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F65EA3E9-8BD3-4173-AFAD-F244B43D0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2133600"/>
            <a:ext cx="3429000" cy="533400"/>
          </a:xfrm>
          <a:prstGeom prst="rect">
            <a:avLst/>
          </a:prstGeom>
          <a:solidFill>
            <a:srgbClr val="0EA2D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/>
              <a:t>Klasse 5/6</a:t>
            </a:r>
            <a:r>
              <a:rPr lang="de-DE" altLang="de-DE" sz="1800"/>
              <a:t> </a:t>
            </a:r>
            <a:r>
              <a:rPr lang="de-DE" altLang="de-DE"/>
              <a:t> - 10</a:t>
            </a:r>
          </a:p>
        </p:txBody>
      </p:sp>
      <p:sp>
        <p:nvSpPr>
          <p:cNvPr id="24584" name="Rectangle 8">
            <a:extLst>
              <a:ext uri="{FF2B5EF4-FFF2-40B4-BE49-F238E27FC236}">
                <a16:creationId xmlns:a16="http://schemas.microsoft.com/office/drawing/2014/main" id="{3A01110E-1696-4831-8A58-A36D27207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2133600"/>
            <a:ext cx="3429000" cy="533400"/>
          </a:xfrm>
          <a:prstGeom prst="rect">
            <a:avLst/>
          </a:prstGeom>
          <a:solidFill>
            <a:srgbClr val="0EA2D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/>
              <a:t>Latinum</a:t>
            </a:r>
          </a:p>
        </p:txBody>
      </p:sp>
      <p:sp>
        <p:nvSpPr>
          <p:cNvPr id="24585" name="Rectangle 9">
            <a:extLst>
              <a:ext uri="{FF2B5EF4-FFF2-40B4-BE49-F238E27FC236}">
                <a16:creationId xmlns:a16="http://schemas.microsoft.com/office/drawing/2014/main" id="{30B39530-B145-4F40-B44F-AF1ACC9489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2743200"/>
            <a:ext cx="3429000" cy="5334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/>
              <a:t>Klasse 5/6– 13</a:t>
            </a:r>
          </a:p>
        </p:txBody>
      </p:sp>
      <p:sp>
        <p:nvSpPr>
          <p:cNvPr id="24586" name="Rectangle 10">
            <a:extLst>
              <a:ext uri="{FF2B5EF4-FFF2-40B4-BE49-F238E27FC236}">
                <a16:creationId xmlns:a16="http://schemas.microsoft.com/office/drawing/2014/main" id="{312AF53E-323E-4FAD-985F-FE8C31A43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2743200"/>
            <a:ext cx="3429000" cy="5334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/>
              <a:t>Großes Latinum</a:t>
            </a:r>
          </a:p>
        </p:txBody>
      </p:sp>
      <p:sp>
        <p:nvSpPr>
          <p:cNvPr id="24589" name="Rectangle 13">
            <a:extLst>
              <a:ext uri="{FF2B5EF4-FFF2-40B4-BE49-F238E27FC236}">
                <a16:creationId xmlns:a16="http://schemas.microsoft.com/office/drawing/2014/main" id="{61B4BDE9-8AE2-47D1-8B74-C6F92D7E2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4913" y="3649663"/>
            <a:ext cx="3429000" cy="1147762"/>
          </a:xfrm>
          <a:prstGeom prst="rect">
            <a:avLst/>
          </a:prstGeom>
          <a:solidFill>
            <a:srgbClr val="0EA2D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000"/>
              <a:t>Klasse 11 – 13 im sog. Null-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000"/>
              <a:t>Kurs – nur für Realschüler</a:t>
            </a:r>
          </a:p>
        </p:txBody>
      </p:sp>
      <p:sp>
        <p:nvSpPr>
          <p:cNvPr id="24590" name="Rectangle 14">
            <a:extLst>
              <a:ext uri="{FF2B5EF4-FFF2-40B4-BE49-F238E27FC236}">
                <a16:creationId xmlns:a16="http://schemas.microsoft.com/office/drawing/2014/main" id="{6F0FDE98-90FF-4B00-A4D1-DC4FE7F0D7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3644901"/>
            <a:ext cx="3429000" cy="1152525"/>
          </a:xfrm>
          <a:prstGeom prst="rect">
            <a:avLst/>
          </a:prstGeom>
          <a:solidFill>
            <a:srgbClr val="0EA2D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/>
              <a:t>Lateinkenntnisse</a:t>
            </a:r>
          </a:p>
        </p:txBody>
      </p:sp>
      <p:sp>
        <p:nvSpPr>
          <p:cNvPr id="24591" name="Rectangle 15">
            <a:extLst>
              <a:ext uri="{FF2B5EF4-FFF2-40B4-BE49-F238E27FC236}">
                <a16:creationId xmlns:a16="http://schemas.microsoft.com/office/drawing/2014/main" id="{24BE5394-CD1A-479D-AB67-76A8F1622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953000"/>
            <a:ext cx="3429000" cy="1371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800"/>
              <a:t>Klasse 11 – 13 schriftl.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800"/>
              <a:t>Abiturfach o. Zusatzprüfg. –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800"/>
              <a:t>nur für Realschüler</a:t>
            </a:r>
          </a:p>
        </p:txBody>
      </p:sp>
      <p:sp>
        <p:nvSpPr>
          <p:cNvPr id="24592" name="Rectangle 16">
            <a:extLst>
              <a:ext uri="{FF2B5EF4-FFF2-40B4-BE49-F238E27FC236}">
                <a16:creationId xmlns:a16="http://schemas.microsoft.com/office/drawing/2014/main" id="{0C262F36-61F3-43EA-9FF8-52F9CC687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4953000"/>
            <a:ext cx="3429000" cy="1371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/>
              <a:t>Latinum</a:t>
            </a:r>
          </a:p>
        </p:txBody>
      </p:sp>
      <p:sp>
        <p:nvSpPr>
          <p:cNvPr id="15371" name="Text Box 17">
            <a:extLst>
              <a:ext uri="{FF2B5EF4-FFF2-40B4-BE49-F238E27FC236}">
                <a16:creationId xmlns:a16="http://schemas.microsoft.com/office/drawing/2014/main" id="{9C27533C-859C-4F07-A5B4-33FBF2F3F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0325" y="20907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autoUpdateAnimBg="0"/>
      <p:bldP spid="24579" grpId="0" animBg="1" autoUpdateAnimBg="0"/>
      <p:bldP spid="24584" grpId="0" animBg="1" autoUpdateAnimBg="0"/>
      <p:bldP spid="24585" grpId="0" animBg="1" autoUpdateAnimBg="0"/>
      <p:bldP spid="24586" grpId="0" animBg="1" autoUpdateAnimBg="0"/>
      <p:bldP spid="24589" grpId="0" animBg="1" autoUpdateAnimBg="0"/>
      <p:bldP spid="24590" grpId="0" animBg="1" autoUpdateAnimBg="0"/>
      <p:bldP spid="24591" grpId="0" animBg="1" autoUpdateAnimBg="0"/>
      <p:bldP spid="24592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062B32-894C-402F-93FA-E6FE4D517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 wrap="square" anchor="b">
            <a:normAutofit/>
          </a:bodyPr>
          <a:lstStyle/>
          <a:p>
            <a:r>
              <a:rPr lang="de-DE" dirty="0"/>
              <a:t>Einblicke ins Schulbuch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38042DA-7399-4893-90F7-C793447DFF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450" y="2017713"/>
            <a:ext cx="2900934" cy="4114800"/>
          </a:xfrm>
          <a:noFill/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207ED29-D57B-5304-D790-1EC30B9AF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45301" y="2017713"/>
            <a:ext cx="5080000" cy="4114800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Modern </a:t>
            </a:r>
            <a:r>
              <a:rPr lang="en-US" dirty="0" err="1"/>
              <a:t>aufgebautes</a:t>
            </a:r>
            <a:r>
              <a:rPr lang="en-US" dirty="0"/>
              <a:t> </a:t>
            </a:r>
            <a:r>
              <a:rPr lang="en-US" dirty="0" err="1"/>
              <a:t>Schulbuch</a:t>
            </a:r>
            <a:endParaRPr lang="en-US" dirty="0"/>
          </a:p>
          <a:p>
            <a:r>
              <a:rPr lang="en-US" dirty="0" err="1"/>
              <a:t>Zahlreiches</a:t>
            </a:r>
            <a:r>
              <a:rPr lang="en-US" dirty="0"/>
              <a:t> </a:t>
            </a:r>
            <a:r>
              <a:rPr lang="en-US" dirty="0" err="1"/>
              <a:t>Lernmaterial</a:t>
            </a:r>
            <a:endParaRPr lang="en-US" dirty="0"/>
          </a:p>
          <a:p>
            <a:r>
              <a:rPr lang="en-US" dirty="0" err="1"/>
              <a:t>Übungssoftware</a:t>
            </a:r>
            <a:endParaRPr lang="en-US" dirty="0"/>
          </a:p>
          <a:p>
            <a:r>
              <a:rPr lang="en-US" dirty="0" err="1"/>
              <a:t>Vokabeltrainer</a:t>
            </a:r>
            <a:endParaRPr lang="en-US" dirty="0"/>
          </a:p>
          <a:p>
            <a:r>
              <a:rPr lang="en-US" dirty="0" err="1"/>
              <a:t>Grammatikbuch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130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789B59-B601-451F-B1AA-2F5F6AA442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A52B44E-ECF2-4E7E-806E-ACA943C12D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404AD14B-40C8-794A-98E3-1E7653D2626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26825" cy="691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797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566492-39DC-423A-9751-F5A3B98D8A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119BC7B-6BE0-42F9-8421-9F7471A327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C65BAD89-C264-554E-A124-48710F196BE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9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90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94427B-FDE8-4C2F-92C1-699A1FD53D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2EB25F6-2B12-4036-B3B1-271FFF4129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C0859437-0F80-8742-B44A-3352C5E289F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2100"/>
            <a:ext cx="10906125" cy="37338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B515C07-D8F0-F748-AE38-7C978E43A184}"/>
              </a:ext>
            </a:extLst>
          </p:cNvPr>
          <p:cNvSpPr txBox="1"/>
          <p:nvPr/>
        </p:nvSpPr>
        <p:spPr>
          <a:xfrm>
            <a:off x="5180355" y="2515845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A9BC069-0444-1041-BE63-9883D1E92087}"/>
              </a:ext>
            </a:extLst>
          </p:cNvPr>
          <p:cNvSpPr txBox="1"/>
          <p:nvPr/>
        </p:nvSpPr>
        <p:spPr>
          <a:xfrm>
            <a:off x="772708" y="411629"/>
            <a:ext cx="318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/>
              <a:t>Tonspur Klett.de</a:t>
            </a:r>
          </a:p>
        </p:txBody>
      </p:sp>
    </p:spTree>
    <p:extLst>
      <p:ext uri="{BB962C8B-B14F-4D97-AF65-F5344CB8AC3E}">
        <p14:creationId xmlns:p14="http://schemas.microsoft.com/office/powerpoint/2010/main" val="2842776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0625C0-775E-4D7A-B831-A885D68B0D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562FA2A-A9C6-48E4-B5A9-57027D0AFE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965EE881-A918-4B4B-A6C6-D96613B22DF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39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1BEC79-F3B9-4551-906E-4C5B0955FA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AD15CCD-8C04-4A25-9881-5445F7CE6C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4D9F5DDA-4481-9D49-BE7E-BAD7DB9122C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3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720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499CB1-C311-4DC4-875B-C241BB24B5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906D8BB-0F39-41AC-A877-589FBF5428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2B712E39-9211-D648-8701-2D979B9D3C9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8313"/>
            <a:ext cx="10906125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82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0B611302-1D09-4BF7-9C21-3105101E43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Wozu Latein?!?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A6B856D4-D563-40E9-B916-1CC86ED897E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Clr>
                <a:schemeClr val="accent2"/>
              </a:buClr>
            </a:pPr>
            <a:r>
              <a:rPr lang="de-DE" altLang="de-DE" dirty="0"/>
              <a:t>Wofür braucht mein Kind Latein?</a:t>
            </a:r>
          </a:p>
          <a:p>
            <a:pPr>
              <a:lnSpc>
                <a:spcPct val="150000"/>
              </a:lnSpc>
              <a:buClr>
                <a:schemeClr val="hlink"/>
              </a:buClr>
            </a:pPr>
            <a:r>
              <a:rPr lang="de-DE" altLang="de-DE" dirty="0"/>
              <a:t>Für welche Schülerinnen und Schüler ist Latein besonders geeignet?</a:t>
            </a:r>
          </a:p>
          <a:p>
            <a:pPr>
              <a:lnSpc>
                <a:spcPct val="150000"/>
              </a:lnSpc>
              <a:buClr>
                <a:schemeClr val="hlink"/>
              </a:buClr>
            </a:pPr>
            <a:r>
              <a:rPr lang="de-DE" altLang="de-DE" dirty="0"/>
              <a:t>Welche Perspektiven gibt es mit Latein am Johannes-Gymnasium?</a:t>
            </a:r>
          </a:p>
          <a:p>
            <a:pPr>
              <a:lnSpc>
                <a:spcPct val="150000"/>
              </a:lnSpc>
              <a:buClr>
                <a:schemeClr val="hlink"/>
              </a:buClr>
            </a:pPr>
            <a:r>
              <a:rPr lang="de-DE" altLang="de-DE" dirty="0"/>
              <a:t>Blick ins Unterrichtsmaterial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utoUpdateAnimBg="0"/>
      <p:bldP spid="5123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65B097-86F4-4106-9984-D76FF4C8E3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F4D9522-4C8E-414C-BE41-E494DB52FA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CA682C6A-38C7-6142-BB6A-C1FCA5D69A1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84" b="28089"/>
          <a:stretch/>
        </p:blipFill>
        <p:spPr>
          <a:xfrm>
            <a:off x="0" y="234950"/>
            <a:ext cx="6913563" cy="6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702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0B03E680-C8A7-4C1F-AF8B-271ABA313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448571">
            <a:off x="5993807" y="-156476"/>
            <a:ext cx="5488765" cy="778548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174974F-1C98-4665-AFC0-FB828D30B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 wrap="square" anchor="b">
            <a:normAutofit/>
          </a:bodyPr>
          <a:lstStyle/>
          <a:p>
            <a:r>
              <a:rPr lang="de-DE" dirty="0"/>
              <a:t>Kreativer Umgang im Unterricht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FF07CDE-84F5-4839-BABD-9C7CD8771A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 wrap="square" anchor="t">
            <a:normAutofit/>
          </a:bodyPr>
          <a:lstStyle/>
          <a:p>
            <a:r>
              <a:rPr lang="de-DE" dirty="0"/>
              <a:t>Vertiefung erlernter Unterrichtsinhalte </a:t>
            </a:r>
          </a:p>
          <a:p>
            <a:pPr marL="0" indent="0">
              <a:buNone/>
            </a:pPr>
            <a:r>
              <a:rPr lang="de-DE" dirty="0"/>
              <a:t>   auch mal kreativ…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237CBD-B32C-48D6-A56B-BAB3E10B7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 wrap="square" anchor="b">
            <a:normAutofit/>
          </a:bodyPr>
          <a:lstStyle/>
          <a:p>
            <a:r>
              <a:rPr lang="de-DE" dirty="0"/>
              <a:t>Der Schüleraustausch nach </a:t>
            </a:r>
            <a:r>
              <a:rPr lang="de-DE" dirty="0" err="1"/>
              <a:t>Montesilvano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C75ACED-EA4C-4C9A-A0B1-0BA1F22E7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 wrap="square" anchor="t">
            <a:normAutofit/>
          </a:bodyPr>
          <a:lstStyle/>
          <a:p>
            <a:r>
              <a:rPr lang="de-DE" dirty="0"/>
              <a:t>Für Lateinschüler besonders geeignet</a:t>
            </a:r>
          </a:p>
          <a:p>
            <a:r>
              <a:rPr lang="de-DE" dirty="0"/>
              <a:t>Unterbringung in italienischen Familien</a:t>
            </a:r>
          </a:p>
          <a:p>
            <a:r>
              <a:rPr lang="de-DE" dirty="0"/>
              <a:t>Spannende Exkursionen</a:t>
            </a:r>
          </a:p>
          <a:p>
            <a:r>
              <a:rPr lang="de-DE" dirty="0"/>
              <a:t>Erleichtertes Lernen moderner Fremdsprachen, vor allem Italienisch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E3A4AB96-351D-45AD-A8C6-6D60F2B439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55874" y="2017713"/>
            <a:ext cx="3888486" cy="4114800"/>
          </a:xfrm>
          <a:noFill/>
        </p:spPr>
      </p:pic>
    </p:spTree>
    <p:extLst>
      <p:ext uri="{BB962C8B-B14F-4D97-AF65-F5344CB8AC3E}">
        <p14:creationId xmlns:p14="http://schemas.microsoft.com/office/powerpoint/2010/main" val="29030090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3F3B17DD-B0FF-4708-B01B-D482D40A76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Für wen empfehlen wir Latein besonders?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C248C3D1-5742-42AB-B683-4B720D52FF1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384048" indent="-384048" fontAlgn="auto">
              <a:buClr>
                <a:schemeClr val="accent2"/>
              </a:buClr>
              <a:defRPr/>
            </a:pPr>
            <a:r>
              <a:rPr lang="de-DE" altLang="de-DE" sz="2800" dirty="0"/>
              <a:t>Schüler/innen, die Spaß haben </a:t>
            </a:r>
          </a:p>
          <a:p>
            <a:pPr marL="784098" lvl="1" indent="-384048" fontAlgn="auto">
              <a:buClr>
                <a:schemeClr val="accent2"/>
              </a:buClr>
              <a:defRPr/>
            </a:pPr>
            <a:r>
              <a:rPr lang="de-DE" altLang="de-DE" dirty="0"/>
              <a:t>am Knobeln</a:t>
            </a:r>
          </a:p>
          <a:p>
            <a:pPr marL="784098" lvl="1" indent="-384048" fontAlgn="auto">
              <a:buClr>
                <a:schemeClr val="accent2"/>
              </a:buClr>
              <a:defRPr/>
            </a:pPr>
            <a:r>
              <a:rPr lang="de-DE" altLang="de-DE" dirty="0"/>
              <a:t>an antiker Kultur</a:t>
            </a:r>
          </a:p>
          <a:p>
            <a:pPr marL="784098" lvl="1" indent="-384048" fontAlgn="auto">
              <a:buClr>
                <a:schemeClr val="accent2"/>
              </a:buClr>
              <a:defRPr/>
            </a:pPr>
            <a:r>
              <a:rPr lang="de-DE" altLang="de-DE" dirty="0"/>
              <a:t>an kreativer Literaturarbeit </a:t>
            </a:r>
          </a:p>
          <a:p>
            <a:pPr marL="784098" lvl="1" indent="-384048" fontAlgn="auto">
              <a:buClr>
                <a:schemeClr val="accent2"/>
              </a:buClr>
              <a:defRPr/>
            </a:pPr>
            <a:endParaRPr lang="de-DE" altLang="de-DE" dirty="0"/>
          </a:p>
          <a:p>
            <a:pPr marL="784098" lvl="1" indent="-384048" fontAlgn="auto">
              <a:buClr>
                <a:schemeClr val="accent2"/>
              </a:buClr>
              <a:defRPr/>
            </a:pPr>
            <a:r>
              <a:rPr lang="de-DE" altLang="de-DE" dirty="0"/>
              <a:t>Schüler/innen, die etwas stiller sind und eher Hemmungen haben, unbefangen „</a:t>
            </a:r>
            <a:r>
              <a:rPr lang="de-DE" altLang="de-DE" dirty="0" err="1"/>
              <a:t>loszuplappern</a:t>
            </a:r>
            <a:r>
              <a:rPr lang="de-DE" altLang="de-DE" dirty="0"/>
              <a:t>“</a:t>
            </a:r>
          </a:p>
          <a:p>
            <a:pPr marL="784098" lvl="1" indent="-384048" fontAlgn="auto">
              <a:buClr>
                <a:schemeClr val="accent2"/>
              </a:buClr>
              <a:defRPr/>
            </a:pPr>
            <a:endParaRPr lang="de-DE" altLang="de-DE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autoUpdateAnimBg="0"/>
      <p:bldP spid="19459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1155F6-0F49-4DB9-9905-C91A25066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Noch Fragen?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C0991F6-EF52-464B-BE52-CE5B97C0E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585" y="1760538"/>
            <a:ext cx="10363200" cy="4114800"/>
          </a:xfrm>
        </p:spPr>
        <p:txBody>
          <a:bodyPr/>
          <a:lstStyle/>
          <a:p>
            <a:r>
              <a:rPr lang="de-DE" dirty="0"/>
              <a:t>Schauen Sie auf unsere Homepage!</a:t>
            </a:r>
          </a:p>
          <a:p>
            <a:r>
              <a:rPr lang="de-DE" dirty="0"/>
              <a:t>Sprechen Sie uns an!</a:t>
            </a:r>
          </a:p>
          <a:p>
            <a:r>
              <a:rPr lang="de-DE" dirty="0"/>
              <a:t>Wir freuen uns auf die zukünftigen Lateinschüler/innen!</a:t>
            </a:r>
          </a:p>
          <a:p>
            <a:endParaRPr lang="de-DE" sz="1400" dirty="0"/>
          </a:p>
          <a:p>
            <a:r>
              <a:rPr lang="de-DE" sz="1400" dirty="0">
                <a:hlinkClick r:id="rId2"/>
              </a:rPr>
              <a:t>https://www.johannes-gymnasium.de/johannes_gymnasium/Unterricht%20und%20Erziehung/Fachbereiche/Sprachen/Latein/</a:t>
            </a:r>
            <a:endParaRPr lang="de-DE" sz="1400" dirty="0"/>
          </a:p>
          <a:p>
            <a:endParaRPr lang="de-DE" sz="1400" dirty="0"/>
          </a:p>
          <a:p>
            <a:r>
              <a:rPr lang="de-DE" sz="1400" dirty="0">
                <a:hlinkClick r:id="rId3"/>
              </a:rPr>
              <a:t>https://www.johannes-gymnasium.de/johannes_gymnasium/Unterricht%20und%20Erziehung/Fachbereiche/Sprachen/Latein/Jo_Gym_VivaVox2015.pdf</a:t>
            </a:r>
            <a:endParaRPr lang="de-DE" sz="1400" dirty="0"/>
          </a:p>
          <a:p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898169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C5B8E35F-9349-4692-9630-D05A775F58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dirty="0"/>
              <a:t>Latein als Basissprache</a:t>
            </a:r>
          </a:p>
        </p:txBody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36B5FBFC-CB41-46A9-92C0-8A8E6D51D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886200"/>
            <a:ext cx="1676400" cy="7620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de-DE" altLang="de-DE" b="1">
                <a:solidFill>
                  <a:srgbClr val="000000"/>
                </a:solidFill>
              </a:rPr>
              <a:t>Latein</a:t>
            </a:r>
          </a:p>
        </p:txBody>
      </p:sp>
      <p:sp>
        <p:nvSpPr>
          <p:cNvPr id="8200" name="Oval 8">
            <a:extLst>
              <a:ext uri="{FF2B5EF4-FFF2-40B4-BE49-F238E27FC236}">
                <a16:creationId xmlns:a16="http://schemas.microsoft.com/office/drawing/2014/main" id="{B1ED7750-275E-495A-A4EA-125518408C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209800"/>
            <a:ext cx="1752600" cy="990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de-DE" altLang="de-DE" sz="2400">
                <a:solidFill>
                  <a:srgbClr val="000000"/>
                </a:solidFill>
              </a:rPr>
              <a:t>Italienisch</a:t>
            </a:r>
          </a:p>
        </p:txBody>
      </p:sp>
      <p:sp>
        <p:nvSpPr>
          <p:cNvPr id="8201" name="Oval 9">
            <a:extLst>
              <a:ext uri="{FF2B5EF4-FFF2-40B4-BE49-F238E27FC236}">
                <a16:creationId xmlns:a16="http://schemas.microsoft.com/office/drawing/2014/main" id="{66DD31A7-B257-4F33-9E80-78AD69322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2438400"/>
            <a:ext cx="1828800" cy="990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de-DE" altLang="de-DE" sz="2400">
                <a:solidFill>
                  <a:srgbClr val="000000"/>
                </a:solidFill>
              </a:rPr>
              <a:t>Spanisch</a:t>
            </a:r>
          </a:p>
        </p:txBody>
      </p:sp>
      <p:sp>
        <p:nvSpPr>
          <p:cNvPr id="8202" name="Oval 10">
            <a:extLst>
              <a:ext uri="{FF2B5EF4-FFF2-40B4-BE49-F238E27FC236}">
                <a16:creationId xmlns:a16="http://schemas.microsoft.com/office/drawing/2014/main" id="{59959F15-38DB-4409-BAAC-2B1D80C423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3733800"/>
            <a:ext cx="1905000" cy="990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de-DE" altLang="de-DE" sz="2400">
                <a:solidFill>
                  <a:srgbClr val="000000"/>
                </a:solidFill>
              </a:rPr>
              <a:t>Portugiesisch</a:t>
            </a:r>
          </a:p>
        </p:txBody>
      </p:sp>
      <p:sp>
        <p:nvSpPr>
          <p:cNvPr id="8203" name="Oval 11">
            <a:extLst>
              <a:ext uri="{FF2B5EF4-FFF2-40B4-BE49-F238E27FC236}">
                <a16:creationId xmlns:a16="http://schemas.microsoft.com/office/drawing/2014/main" id="{92142F72-CA87-4C7D-8618-6EFD20872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5105400"/>
            <a:ext cx="1828800" cy="990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de-DE" altLang="de-DE" sz="2400">
                <a:solidFill>
                  <a:srgbClr val="000000"/>
                </a:solidFill>
              </a:rPr>
              <a:t>Französisch</a:t>
            </a:r>
          </a:p>
        </p:txBody>
      </p:sp>
      <p:sp>
        <p:nvSpPr>
          <p:cNvPr id="8204" name="Oval 12">
            <a:extLst>
              <a:ext uri="{FF2B5EF4-FFF2-40B4-BE49-F238E27FC236}">
                <a16:creationId xmlns:a16="http://schemas.microsoft.com/office/drawing/2014/main" id="{B81DE986-BCB1-40FF-9A67-1A95BDAFD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334000"/>
            <a:ext cx="1828800" cy="990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de-DE" altLang="de-DE" sz="2400">
                <a:solidFill>
                  <a:srgbClr val="000000"/>
                </a:solidFill>
              </a:rPr>
              <a:t>Rumänisch</a:t>
            </a:r>
          </a:p>
        </p:txBody>
      </p:sp>
      <p:sp>
        <p:nvSpPr>
          <p:cNvPr id="8205" name="Oval 13">
            <a:extLst>
              <a:ext uri="{FF2B5EF4-FFF2-40B4-BE49-F238E27FC236}">
                <a16:creationId xmlns:a16="http://schemas.microsoft.com/office/drawing/2014/main" id="{EBCDF3CA-E775-47E3-B6AA-2260E22AA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514600"/>
            <a:ext cx="1752600" cy="990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de-DE" altLang="de-DE" sz="2400">
                <a:solidFill>
                  <a:srgbClr val="000000"/>
                </a:solidFill>
              </a:rPr>
              <a:t>Fremdwörter</a:t>
            </a:r>
          </a:p>
        </p:txBody>
      </p:sp>
      <p:sp>
        <p:nvSpPr>
          <p:cNvPr id="8206" name="Oval 14">
            <a:extLst>
              <a:ext uri="{FF2B5EF4-FFF2-40B4-BE49-F238E27FC236}">
                <a16:creationId xmlns:a16="http://schemas.microsoft.com/office/drawing/2014/main" id="{04609118-67CE-47FD-A211-0110F74FC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3810000"/>
            <a:ext cx="1752600" cy="990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de-DE" altLang="de-DE" sz="2400">
                <a:solidFill>
                  <a:srgbClr val="000000"/>
                </a:solidFill>
              </a:rPr>
              <a:t>Deutsch</a:t>
            </a:r>
          </a:p>
        </p:txBody>
      </p:sp>
      <p:sp>
        <p:nvSpPr>
          <p:cNvPr id="8207" name="Oval 15">
            <a:extLst>
              <a:ext uri="{FF2B5EF4-FFF2-40B4-BE49-F238E27FC236}">
                <a16:creationId xmlns:a16="http://schemas.microsoft.com/office/drawing/2014/main" id="{DFD9AFE6-E522-4A03-BAA0-45E81319AD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5181600"/>
            <a:ext cx="1752600" cy="990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de-DE" altLang="de-DE" sz="2400">
                <a:solidFill>
                  <a:srgbClr val="000000"/>
                </a:solidFill>
              </a:rPr>
              <a:t>Englisch</a:t>
            </a:r>
          </a:p>
        </p:txBody>
      </p:sp>
      <p:sp>
        <p:nvSpPr>
          <p:cNvPr id="8214" name="Rectangle 22">
            <a:extLst>
              <a:ext uri="{FF2B5EF4-FFF2-40B4-BE49-F238E27FC236}">
                <a16:creationId xmlns:a16="http://schemas.microsoft.com/office/drawing/2014/main" id="{D637F08C-67A7-48D6-BB30-7DFEEB58B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648200"/>
            <a:ext cx="914400" cy="457200"/>
          </a:xfrm>
          <a:prstGeom prst="rect">
            <a:avLst/>
          </a:prstGeom>
          <a:solidFill>
            <a:srgbClr val="0EA2D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de-DE" altLang="de-DE" sz="2400">
                <a:solidFill>
                  <a:srgbClr val="000000"/>
                </a:solidFill>
              </a:rPr>
              <a:t>vinum</a:t>
            </a:r>
          </a:p>
        </p:txBody>
      </p:sp>
      <p:sp>
        <p:nvSpPr>
          <p:cNvPr id="8216" name="Rectangle 24">
            <a:extLst>
              <a:ext uri="{FF2B5EF4-FFF2-40B4-BE49-F238E27FC236}">
                <a16:creationId xmlns:a16="http://schemas.microsoft.com/office/drawing/2014/main" id="{BAE3CD52-9BE3-435B-ADA7-9700645BE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3200400"/>
            <a:ext cx="914400" cy="457200"/>
          </a:xfrm>
          <a:prstGeom prst="rect">
            <a:avLst/>
          </a:prstGeom>
          <a:solidFill>
            <a:srgbClr val="0EA2D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de-DE" altLang="de-DE" sz="2400">
                <a:solidFill>
                  <a:srgbClr val="000000"/>
                </a:solidFill>
              </a:rPr>
              <a:t>vino</a:t>
            </a:r>
          </a:p>
        </p:txBody>
      </p:sp>
      <p:sp>
        <p:nvSpPr>
          <p:cNvPr id="8225" name="Rectangle 33">
            <a:extLst>
              <a:ext uri="{FF2B5EF4-FFF2-40B4-BE49-F238E27FC236}">
                <a16:creationId xmlns:a16="http://schemas.microsoft.com/office/drawing/2014/main" id="{BFAD6187-6EEF-4064-8BCF-D20C39D39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3276600"/>
            <a:ext cx="1066800" cy="457200"/>
          </a:xfrm>
          <a:prstGeom prst="rect">
            <a:avLst/>
          </a:prstGeom>
          <a:solidFill>
            <a:srgbClr val="0EA2D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de-DE" altLang="de-DE" sz="2400">
                <a:solidFill>
                  <a:srgbClr val="000000"/>
                </a:solidFill>
              </a:rPr>
              <a:t>vin</a:t>
            </a:r>
            <a:r>
              <a:rPr lang="de-DE" altLang="de-DE" sz="2400">
                <a:solidFill>
                  <a:srgbClr val="000000"/>
                </a:solidFill>
                <a:cs typeface="Tahoma" panose="020B0604030504040204" pitchFamily="34" charset="0"/>
              </a:rPr>
              <a:t>õ</a:t>
            </a:r>
            <a:endParaRPr lang="de-DE" altLang="de-DE" sz="2400">
              <a:solidFill>
                <a:srgbClr val="000000"/>
              </a:solidFill>
            </a:endParaRPr>
          </a:p>
        </p:txBody>
      </p:sp>
      <p:sp>
        <p:nvSpPr>
          <p:cNvPr id="8226" name="Rectangle 34">
            <a:extLst>
              <a:ext uri="{FF2B5EF4-FFF2-40B4-BE49-F238E27FC236}">
                <a16:creationId xmlns:a16="http://schemas.microsoft.com/office/drawing/2014/main" id="{5AB68ABE-3C30-47C7-A9C0-F5A41CD8C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4648200"/>
            <a:ext cx="1143000" cy="457200"/>
          </a:xfrm>
          <a:prstGeom prst="rect">
            <a:avLst/>
          </a:prstGeom>
          <a:solidFill>
            <a:srgbClr val="0EA2D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de-DE" altLang="de-DE" sz="2400">
                <a:solidFill>
                  <a:srgbClr val="000000"/>
                </a:solidFill>
              </a:rPr>
              <a:t>vinho</a:t>
            </a:r>
          </a:p>
        </p:txBody>
      </p:sp>
      <p:sp>
        <p:nvSpPr>
          <p:cNvPr id="8227" name="Rectangle 35">
            <a:extLst>
              <a:ext uri="{FF2B5EF4-FFF2-40B4-BE49-F238E27FC236}">
                <a16:creationId xmlns:a16="http://schemas.microsoft.com/office/drawing/2014/main" id="{B2F83551-7F2E-4EFE-8A68-7501EBB429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6096000"/>
            <a:ext cx="914400" cy="457200"/>
          </a:xfrm>
          <a:prstGeom prst="rect">
            <a:avLst/>
          </a:prstGeom>
          <a:solidFill>
            <a:srgbClr val="0EA2D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de-DE" altLang="de-DE" sz="2400">
                <a:solidFill>
                  <a:srgbClr val="000000"/>
                </a:solidFill>
              </a:rPr>
              <a:t>vin</a:t>
            </a:r>
          </a:p>
        </p:txBody>
      </p:sp>
      <p:sp>
        <p:nvSpPr>
          <p:cNvPr id="8228" name="Rectangle 36">
            <a:extLst>
              <a:ext uri="{FF2B5EF4-FFF2-40B4-BE49-F238E27FC236}">
                <a16:creationId xmlns:a16="http://schemas.microsoft.com/office/drawing/2014/main" id="{3C1C154F-D842-4869-B6EF-566975CF9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6248400"/>
            <a:ext cx="1066800" cy="381000"/>
          </a:xfrm>
          <a:prstGeom prst="rect">
            <a:avLst/>
          </a:prstGeom>
          <a:solidFill>
            <a:srgbClr val="0EA2D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de-DE" altLang="de-DE" sz="2400">
                <a:solidFill>
                  <a:srgbClr val="000000"/>
                </a:solidFill>
              </a:rPr>
              <a:t>vin</a:t>
            </a:r>
          </a:p>
        </p:txBody>
      </p:sp>
      <p:sp>
        <p:nvSpPr>
          <p:cNvPr id="8230" name="Rectangle 38">
            <a:extLst>
              <a:ext uri="{FF2B5EF4-FFF2-40B4-BE49-F238E27FC236}">
                <a16:creationId xmlns:a16="http://schemas.microsoft.com/office/drawing/2014/main" id="{87313A4B-EF8B-4387-8901-C6C9B5658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4800600"/>
            <a:ext cx="2057400" cy="457200"/>
          </a:xfrm>
          <a:prstGeom prst="rect">
            <a:avLst/>
          </a:prstGeom>
          <a:solidFill>
            <a:srgbClr val="0EA2D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de-DE" altLang="de-DE" sz="2400">
                <a:solidFill>
                  <a:srgbClr val="000000"/>
                </a:solidFill>
              </a:rPr>
              <a:t>Wein, Winzer</a:t>
            </a:r>
          </a:p>
        </p:txBody>
      </p:sp>
      <p:sp>
        <p:nvSpPr>
          <p:cNvPr id="8232" name="Rectangle 40">
            <a:extLst>
              <a:ext uri="{FF2B5EF4-FFF2-40B4-BE49-F238E27FC236}">
                <a16:creationId xmlns:a16="http://schemas.microsoft.com/office/drawing/2014/main" id="{26DBAE89-E302-4F58-A100-7DD2732F8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6172200"/>
            <a:ext cx="1143000" cy="457200"/>
          </a:xfrm>
          <a:prstGeom prst="rect">
            <a:avLst/>
          </a:prstGeom>
          <a:solidFill>
            <a:srgbClr val="0EA2D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de-DE" altLang="de-DE" sz="2400">
                <a:solidFill>
                  <a:srgbClr val="000000"/>
                </a:solidFill>
              </a:rPr>
              <a:t>wine</a:t>
            </a:r>
          </a:p>
        </p:txBody>
      </p:sp>
      <p:sp>
        <p:nvSpPr>
          <p:cNvPr id="8233" name="Rectangle 41">
            <a:extLst>
              <a:ext uri="{FF2B5EF4-FFF2-40B4-BE49-F238E27FC236}">
                <a16:creationId xmlns:a16="http://schemas.microsoft.com/office/drawing/2014/main" id="{7C4593DB-9A7C-44D2-BD88-9FBEED5A1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3352800"/>
            <a:ext cx="1371600" cy="457200"/>
          </a:xfrm>
          <a:prstGeom prst="rect">
            <a:avLst/>
          </a:prstGeom>
          <a:solidFill>
            <a:srgbClr val="0EA2D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de-DE" altLang="de-DE" sz="2400">
                <a:solidFill>
                  <a:srgbClr val="000000"/>
                </a:solidFill>
              </a:rPr>
              <a:t>Vinothek</a:t>
            </a:r>
          </a:p>
        </p:txBody>
      </p:sp>
    </p:spTree>
    <p:extLst>
      <p:ext uri="{BB962C8B-B14F-4D97-AF65-F5344CB8AC3E}">
        <p14:creationId xmlns:p14="http://schemas.microsoft.com/office/powerpoint/2010/main" val="17124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utoUpdateAnimBg="0"/>
      <p:bldP spid="8197" grpId="0" animBg="1" autoUpdateAnimBg="0"/>
      <p:bldP spid="8200" grpId="0" animBg="1" autoUpdateAnimBg="0"/>
      <p:bldP spid="8201" grpId="0" animBg="1" autoUpdateAnimBg="0"/>
      <p:bldP spid="8202" grpId="0" animBg="1" autoUpdateAnimBg="0"/>
      <p:bldP spid="8203" grpId="0" animBg="1" autoUpdateAnimBg="0"/>
      <p:bldP spid="8204" grpId="0" animBg="1" autoUpdateAnimBg="0"/>
      <p:bldP spid="8205" grpId="0" animBg="1" autoUpdateAnimBg="0"/>
      <p:bldP spid="8206" grpId="0" animBg="1" autoUpdateAnimBg="0"/>
      <p:bldP spid="8207" grpId="0" animBg="1" autoUpdateAnimBg="0"/>
      <p:bldP spid="8214" grpId="0" animBg="1" autoUpdateAnimBg="0"/>
      <p:bldP spid="8216" grpId="0" animBg="1" autoUpdateAnimBg="0"/>
      <p:bldP spid="8225" grpId="0" animBg="1" autoUpdateAnimBg="0"/>
      <p:bldP spid="8226" grpId="0" animBg="1" autoUpdateAnimBg="0"/>
      <p:bldP spid="8227" grpId="0" animBg="1" autoUpdateAnimBg="0"/>
      <p:bldP spid="8228" grpId="0" animBg="1" autoUpdateAnimBg="0"/>
      <p:bldP spid="8230" grpId="0" animBg="1" autoUpdateAnimBg="0"/>
      <p:bldP spid="8232" grpId="0" animBg="1" autoUpdateAnimBg="0"/>
      <p:bldP spid="8233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F1A3E79F-88C6-437E-8CE1-EEB758756D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Latein ist überall</a:t>
            </a:r>
          </a:p>
        </p:txBody>
      </p:sp>
      <p:graphicFrame>
        <p:nvGraphicFramePr>
          <p:cNvPr id="10372" name="Group 132">
            <a:extLst>
              <a:ext uri="{FF2B5EF4-FFF2-40B4-BE49-F238E27FC236}">
                <a16:creationId xmlns:a16="http://schemas.microsoft.com/office/drawing/2014/main" id="{721495B0-C18A-4D29-BFF0-67B74AA1EE4F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2286000" y="2017714"/>
          <a:ext cx="7391400" cy="4335529"/>
        </p:xfrm>
        <a:graphic>
          <a:graphicData uri="http://schemas.openxmlformats.org/drawingml/2006/table">
            <a:tbl>
              <a:tblPr/>
              <a:tblGrid>
                <a:gridCol w="2395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40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191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Neue Medien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navigieren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navigare</a:t>
                      </a:r>
                      <a:r>
                        <a:rPr kumimoji="0" lang="de-DE" alt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= (hin und her) segeln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Name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Felix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felix   = glücklich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7781"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Produktname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Audi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audi   = horch!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0195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Abitur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de-DE" altLang="de-DE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abire</a:t>
                      </a:r>
                      <a:r>
                        <a:rPr kumimoji="0" lang="de-DE" alt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= abgehen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0195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Miraculi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miraculum</a:t>
                      </a:r>
                      <a:r>
                        <a:rPr kumimoji="0" lang="de-DE" alt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=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           Wunder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D6B4B05F-8468-46FA-87CE-2AF1E98A81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Latein ist überall</a:t>
            </a:r>
          </a:p>
        </p:txBody>
      </p:sp>
      <p:graphicFrame>
        <p:nvGraphicFramePr>
          <p:cNvPr id="31771" name="Group 27">
            <a:extLst>
              <a:ext uri="{FF2B5EF4-FFF2-40B4-BE49-F238E27FC236}">
                <a16:creationId xmlns:a16="http://schemas.microsoft.com/office/drawing/2014/main" id="{BFD95153-DD69-4170-B490-2CB17ADE0956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2706688" y="2017713"/>
          <a:ext cx="7772400" cy="4117976"/>
        </p:xfrm>
        <a:graphic>
          <a:graphicData uri="http://schemas.openxmlformats.org/drawingml/2006/table">
            <a:tbl>
              <a:tblPr/>
              <a:tblGrid>
                <a:gridCol w="259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287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Creme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Nivea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nivea = die Schneeweiße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87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Lippenstift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Labello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labello = für die Lippen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025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Zeitschrift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Focus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focus =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das Feuer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025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Zeitschrift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Amica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amica =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Freundin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2BE5390D-2CFC-4413-B638-8B3C0ED0C7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Latein ist überall</a:t>
            </a:r>
          </a:p>
        </p:txBody>
      </p:sp>
      <p:graphicFrame>
        <p:nvGraphicFramePr>
          <p:cNvPr id="1121" name="Group 97">
            <a:extLst>
              <a:ext uri="{FF2B5EF4-FFF2-40B4-BE49-F238E27FC236}">
                <a16:creationId xmlns:a16="http://schemas.microsoft.com/office/drawing/2014/main" id="{CAFA824C-79AC-4618-9F1D-4DF86D187855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2286000" y="2133601"/>
          <a:ext cx="8116888" cy="4159255"/>
        </p:xfrm>
        <a:graphic>
          <a:graphicData uri="http://schemas.openxmlformats.org/drawingml/2006/table">
            <a:tbl>
              <a:tblPr/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116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3264"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Technik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de-DE" altLang="de-D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Computer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computare = zusammenrechnen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264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Cursor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cursor       = Läufer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6087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Videodatei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Audiodatei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video        = ich sehe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audio        = ich höre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0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Politik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Demonstration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demonstrare = zeigen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1987"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Medizin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extrahieren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extrahere  = herausziehen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707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Fraktur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fractura    = Knochenbruch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17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Medikament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medicamentum</a:t>
                      </a:r>
                      <a:r>
                        <a:rPr kumimoji="0" lang="de-DE" altLang="de-D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= Heilmittel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9077B094-B8F1-46E5-8EE9-441D92D282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/>
              <a:t>Latein ist wirklich überall ...</a:t>
            </a:r>
          </a:p>
        </p:txBody>
      </p:sp>
      <p:graphicFrame>
        <p:nvGraphicFramePr>
          <p:cNvPr id="11310" name="Group 46">
            <a:extLst>
              <a:ext uri="{FF2B5EF4-FFF2-40B4-BE49-F238E27FC236}">
                <a16:creationId xmlns:a16="http://schemas.microsoft.com/office/drawing/2014/main" id="{C53423CF-A6E6-4D33-B9BE-A85FED1E6616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2706688" y="2017714"/>
          <a:ext cx="7772400" cy="4191049"/>
        </p:xfrm>
        <a:graphic>
          <a:graphicData uri="http://schemas.openxmlformats.org/drawingml/2006/table">
            <a:tbl>
              <a:tblPr/>
              <a:tblGrid>
                <a:gridCol w="259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5377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Mathematik</a:t>
                      </a: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addieren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addere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= hinzufügen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01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Recht</a:t>
                      </a: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Jurist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iura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= die Rechte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23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Fernseh-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sender</a:t>
                      </a: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arte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= mit Kunst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800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VIVA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= lebendig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09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zum Schluss: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    </a:t>
                      </a:r>
                      <a:r>
                        <a:rPr kumimoji="0" lang="de-DE" altLang="de-DE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P.S.</a:t>
                      </a: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post scriptum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de-D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= nach dem Geschriebenen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5AE525-EED8-45E6-9DEE-ADCEA5B06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 wrap="square" anchor="b">
            <a:normAutofit/>
          </a:bodyPr>
          <a:lstStyle/>
          <a:p>
            <a:r>
              <a:rPr lang="de-DE" dirty="0"/>
              <a:t>Zusammenfassung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33D09F84-624A-43AC-82F9-AAFF04358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6917" y="2017713"/>
            <a:ext cx="10363200" cy="4114800"/>
          </a:xfrm>
        </p:spPr>
        <p:txBody>
          <a:bodyPr wrap="square" anchor="t">
            <a:normAutofit/>
          </a:bodyPr>
          <a:lstStyle/>
          <a:p>
            <a:r>
              <a:rPr lang="de-DE"/>
              <a:t>Latein ist</a:t>
            </a:r>
          </a:p>
          <a:p>
            <a:pPr marL="457200" indent="-457200">
              <a:buFontTx/>
              <a:buChar char="-"/>
            </a:pPr>
            <a:r>
              <a:rPr lang="de-DE"/>
              <a:t>Alltagssprache</a:t>
            </a:r>
          </a:p>
          <a:p>
            <a:pPr marL="457200" indent="-457200">
              <a:buFontTx/>
              <a:buChar char="-"/>
            </a:pPr>
            <a:r>
              <a:rPr lang="de-DE"/>
              <a:t>Universitätssprache</a:t>
            </a:r>
          </a:p>
          <a:p>
            <a:pPr marL="457200" indent="-457200">
              <a:buFontTx/>
              <a:buChar char="-"/>
            </a:pPr>
            <a:r>
              <a:rPr lang="de-DE"/>
              <a:t>Europäische Basissprache</a:t>
            </a:r>
          </a:p>
          <a:p>
            <a:pPr marL="457200" indent="-457200">
              <a:buFontTx/>
              <a:buChar char="-"/>
            </a:pPr>
            <a:r>
              <a:rPr lang="de-DE"/>
              <a:t>lässt uns Fremdwörter reflektieren und richtig gebrauchen</a:t>
            </a:r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5349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71B898-3D45-4BCA-B4AF-CF9E86943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Vorteile von Latein als 2. Fremdsprache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8A12253-72BF-4A4F-B66E-B66A14790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6917" y="1959428"/>
            <a:ext cx="10363200" cy="4548249"/>
          </a:xfrm>
        </p:spPr>
        <p:txBody>
          <a:bodyPr/>
          <a:lstStyle/>
          <a:p>
            <a:r>
              <a:rPr lang="de-DE" dirty="0"/>
              <a:t>Unterrichtssprache ist Deutsch</a:t>
            </a:r>
          </a:p>
          <a:p>
            <a:r>
              <a:rPr lang="de-DE" dirty="0"/>
              <a:t>Latein wird so ausgesprochen, wie es geschrieben wird</a:t>
            </a:r>
          </a:p>
          <a:p>
            <a:r>
              <a:rPr lang="de-DE" dirty="0"/>
              <a:t>Es wird grundsätzlich nur vom Lateinischen ins Deutsche übersetzt</a:t>
            </a:r>
          </a:p>
          <a:p>
            <a:r>
              <a:rPr lang="de-DE" dirty="0"/>
              <a:t>Latein schult das Ausdrucksvermögen im Deutschen</a:t>
            </a:r>
          </a:p>
          <a:p>
            <a:r>
              <a:rPr lang="de-DE" dirty="0"/>
              <a:t>Förderung des strukturierten Denkens und der Konzentrationsfähigkeit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30873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Übergänge">
  <a:themeElements>
    <a:clrScheme name="Übergänge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Übergäng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Übergäng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Übergänge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Übergänge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Übergänge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Übergäng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Übergäng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Übergänge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561</Words>
  <Application>Microsoft Office PowerPoint</Application>
  <PresentationFormat>Breitbild</PresentationFormat>
  <Paragraphs>165</Paragraphs>
  <Slides>24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Tahoma</vt:lpstr>
      <vt:lpstr>Wingdings</vt:lpstr>
      <vt:lpstr>Office</vt:lpstr>
      <vt:lpstr>Übergänge</vt:lpstr>
      <vt:lpstr>Informationsabend zur Wahl der 2. Fremdsprache Latein</vt:lpstr>
      <vt:lpstr>Wozu Latein?!?</vt:lpstr>
      <vt:lpstr>Latein als Basissprache</vt:lpstr>
      <vt:lpstr>Latein ist überall</vt:lpstr>
      <vt:lpstr>Latein ist überall</vt:lpstr>
      <vt:lpstr>Latein ist überall</vt:lpstr>
      <vt:lpstr>Latein ist wirklich überall ...</vt:lpstr>
      <vt:lpstr>Zusammenfassung</vt:lpstr>
      <vt:lpstr>Vorteile von Latein als 2. Fremdsprache</vt:lpstr>
      <vt:lpstr>Lateinunterricht im 21.Jahrhundert</vt:lpstr>
      <vt:lpstr>Perspektiven am Johnny</vt:lpstr>
      <vt:lpstr>Abschlüsse</vt:lpstr>
      <vt:lpstr>Einblicke ins Schulbuch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Kreativer Umgang im Unterricht</vt:lpstr>
      <vt:lpstr>Der Schüleraustausch nach Montesilvano</vt:lpstr>
      <vt:lpstr>Für wen empfehlen wir Latein besonders?</vt:lpstr>
      <vt:lpstr>Noch Fragen?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Schnupperstunde Latein</dc:title>
  <dc:creator>Peter Laureen</dc:creator>
  <cp:lastModifiedBy>Rosenbaum Antje</cp:lastModifiedBy>
  <cp:revision>11</cp:revision>
  <dcterms:created xsi:type="dcterms:W3CDTF">2022-03-02T18:35:44Z</dcterms:created>
  <dcterms:modified xsi:type="dcterms:W3CDTF">2022-03-22T08:28:51Z</dcterms:modified>
</cp:coreProperties>
</file>